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05" r:id="rId1"/>
  </p:sldMasterIdLst>
  <p:notesMasterIdLst>
    <p:notesMasterId r:id="rId10"/>
  </p:notesMasterIdLst>
  <p:sldIdLst>
    <p:sldId id="356" r:id="rId2"/>
    <p:sldId id="290" r:id="rId3"/>
    <p:sldId id="357" r:id="rId4"/>
    <p:sldId id="358" r:id="rId5"/>
    <p:sldId id="359" r:id="rId6"/>
    <p:sldId id="360" r:id="rId7"/>
    <p:sldId id="361" r:id="rId8"/>
    <p:sldId id="3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7062" autoAdjust="0"/>
    <p:restoredTop sz="94660"/>
  </p:normalViewPr>
  <p:slideViewPr>
    <p:cSldViewPr>
      <p:cViewPr varScale="1">
        <p:scale>
          <a:sx n="83" d="100"/>
          <a:sy n="83" d="100"/>
        </p:scale>
        <p:origin x="8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99D65F5-769B-4C60-821B-70F5F2BCA343}" type="datetimeFigureOut">
              <a:rPr lang="id-ID"/>
              <a:pPr>
                <a:defRPr/>
              </a:pPr>
              <a:t>26/11/2022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d-ID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id-ID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F894D3B-C927-49F9-B919-2AD172213004}" type="slidenum">
              <a:rPr lang="id-ID" altLang="en-US"/>
              <a:pPr/>
              <a:t>‹#›</a:t>
            </a:fld>
            <a:endParaRPr lang="id-ID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6720D4-6556-4C40-AA4B-02623C4EF456}" type="datetimeFigureOut">
              <a:rPr lang="en-US" smtClean="0"/>
              <a:pPr>
                <a:defRPr/>
              </a:pPr>
              <a:t>11/26/2022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14BE-960B-4C88-94E9-3B30744B97B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8121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75E3CE-3DC7-4D8B-BAAC-0210DCE98A8C}" type="datetimeFigureOut">
              <a:rPr lang="en-US" smtClean="0"/>
              <a:pPr>
                <a:defRPr/>
              </a:pPr>
              <a:t>11/26/2022</a:t>
            </a:fld>
            <a:endParaRPr lang="en-US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5F2E-740D-467A-9670-96F69AA6B529}" type="slidenum">
              <a:rPr lang="en-US" altLang="en-US" smtClean="0"/>
              <a:pPr/>
              <a:t>‹#›</a:t>
            </a:fld>
            <a:endParaRPr lang="en-US" altLang="en-US">
              <a:solidFill>
                <a:srgbClr val="AAA3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275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75E3CE-3DC7-4D8B-BAAC-0210DCE98A8C}" type="datetimeFigureOut">
              <a:rPr lang="en-US" smtClean="0"/>
              <a:pPr>
                <a:defRPr/>
              </a:pPr>
              <a:t>11/26/2022</a:t>
            </a:fld>
            <a:endParaRPr lang="en-US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5F2E-740D-467A-9670-96F69AA6B529}" type="slidenum">
              <a:rPr lang="en-US" altLang="en-US" smtClean="0"/>
              <a:pPr/>
              <a:t>‹#›</a:t>
            </a:fld>
            <a:endParaRPr lang="en-US" altLang="en-US">
              <a:solidFill>
                <a:srgbClr val="AAA393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4435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75E3CE-3DC7-4D8B-BAAC-0210DCE98A8C}" type="datetimeFigureOut">
              <a:rPr lang="en-US" smtClean="0"/>
              <a:pPr>
                <a:defRPr/>
              </a:pPr>
              <a:t>11/26/2022</a:t>
            </a:fld>
            <a:endParaRPr lang="en-US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5F2E-740D-467A-9670-96F69AA6B529}" type="slidenum">
              <a:rPr lang="en-US" altLang="en-US" smtClean="0"/>
              <a:pPr/>
              <a:t>‹#›</a:t>
            </a:fld>
            <a:endParaRPr lang="en-US" altLang="en-US">
              <a:solidFill>
                <a:srgbClr val="AAA3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834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75E3CE-3DC7-4D8B-BAAC-0210DCE98A8C}" type="datetimeFigureOut">
              <a:rPr lang="en-US" smtClean="0"/>
              <a:pPr>
                <a:defRPr/>
              </a:pPr>
              <a:t>11/26/2022</a:t>
            </a:fld>
            <a:endParaRPr lang="en-US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5F2E-740D-467A-9670-96F69AA6B529}" type="slidenum">
              <a:rPr lang="en-US" altLang="en-US" smtClean="0"/>
              <a:pPr/>
              <a:t>‹#›</a:t>
            </a:fld>
            <a:endParaRPr lang="en-US" altLang="en-US">
              <a:solidFill>
                <a:srgbClr val="AAA393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75262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75E3CE-3DC7-4D8B-BAAC-0210DCE98A8C}" type="datetimeFigureOut">
              <a:rPr lang="en-US" smtClean="0"/>
              <a:pPr>
                <a:defRPr/>
              </a:pPr>
              <a:t>11/26/2022</a:t>
            </a:fld>
            <a:endParaRPr lang="en-US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C5F2E-740D-467A-9670-96F69AA6B529}" type="slidenum">
              <a:rPr lang="en-US" altLang="en-US" smtClean="0"/>
              <a:pPr/>
              <a:t>‹#›</a:t>
            </a:fld>
            <a:endParaRPr lang="en-US" altLang="en-US">
              <a:solidFill>
                <a:srgbClr val="AAA3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598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A47092-0973-41AF-8455-738908C37164}" type="datetimeFigureOut">
              <a:rPr lang="en-US" smtClean="0"/>
              <a:pPr>
                <a:defRPr/>
              </a:pPr>
              <a:t>11/26/2022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EB1F4-B10E-4972-A3E2-7BAB9833F97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80779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7B0FCC-439C-4E10-9950-0C2BB4B45833}" type="datetimeFigureOut">
              <a:rPr lang="en-US" smtClean="0"/>
              <a:pPr>
                <a:defRPr/>
              </a:pPr>
              <a:t>11/26/2022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1CC7-C321-4C29-826F-2BFD4E0B97F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4808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1EA27B-186E-4F59-B2EC-CFF05660C55A}" type="datetimeFigureOut">
              <a:rPr lang="en-US" smtClean="0"/>
              <a:pPr>
                <a:defRPr/>
              </a:pPr>
              <a:t>11/26/2022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3CE3A-348D-4071-A1F3-25B05177D5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8651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8EAFEC-A805-48BE-A399-A6BDE0C1822B}" type="datetimeFigureOut">
              <a:rPr lang="en-US" smtClean="0"/>
              <a:pPr>
                <a:defRPr/>
              </a:pPr>
              <a:t>11/26/2022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2AFB1-D3F3-4EE6-91D0-F7EF8D22B6F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3671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9D493E-E6FA-4AAA-99FE-F5B445C5B25A}" type="datetimeFigureOut">
              <a:rPr lang="en-US" smtClean="0"/>
              <a:pPr>
                <a:defRPr/>
              </a:pPr>
              <a:t>11/26/2022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B3D5-217A-4B3E-B78E-B43C9254B36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126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93450A-2C5D-4355-AC2C-C61ECD82EA8A}" type="datetimeFigureOut">
              <a:rPr lang="en-US" smtClean="0"/>
              <a:pPr>
                <a:defRPr/>
              </a:pPr>
              <a:t>11/26/2022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08BEE-B8FD-43A1-BCD3-612C2324FFD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9317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73C951-BD60-42E1-8413-F9745D6D7152}" type="datetimeFigureOut">
              <a:rPr lang="en-US" smtClean="0"/>
              <a:pPr>
                <a:defRPr/>
              </a:pPr>
              <a:t>11/26/2022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C55BA-8838-4AD6-9160-ACC52B90E8A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8240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9BFB45-AA4E-45BE-8943-0435084AE98F}" type="datetimeFigureOut">
              <a:rPr lang="en-US" smtClean="0"/>
              <a:pPr>
                <a:defRPr/>
              </a:pPr>
              <a:t>11/26/2022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C0BCB-0C50-4682-B535-1DC59A8E906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1987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739475-4015-42F5-9069-843AF05DEAF4}" type="datetimeFigureOut">
              <a:rPr lang="en-US" smtClean="0"/>
              <a:pPr>
                <a:defRPr/>
              </a:pPr>
              <a:t>11/26/2022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8506A-60E6-4644-80ED-9DD07D9F844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5667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CA10E5-805B-41BF-BEBB-B56D1AFD59CB}" type="datetimeFigureOut">
              <a:rPr lang="en-US" smtClean="0"/>
              <a:pPr>
                <a:defRPr/>
              </a:pPr>
              <a:t>11/26/2022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9516F-48F3-4E1D-8FE6-44049285BC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86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75E3CE-3DC7-4D8B-BAAC-0210DCE98A8C}" type="datetimeFigureOut">
              <a:rPr lang="en-US" smtClean="0"/>
              <a:pPr>
                <a:defRPr/>
              </a:pPr>
              <a:t>11/26/2022</a:t>
            </a:fld>
            <a:endParaRPr lang="en-US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A5C5F2E-740D-467A-9670-96F69AA6B529}" type="slidenum">
              <a:rPr lang="en-US" altLang="en-US" smtClean="0"/>
              <a:pPr/>
              <a:t>‹#›</a:t>
            </a:fld>
            <a:endParaRPr lang="en-US" altLang="en-US">
              <a:solidFill>
                <a:srgbClr val="AAA39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3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6" r:id="rId1"/>
    <p:sldLayoutId id="2147484407" r:id="rId2"/>
    <p:sldLayoutId id="2147484408" r:id="rId3"/>
    <p:sldLayoutId id="2147484409" r:id="rId4"/>
    <p:sldLayoutId id="2147484410" r:id="rId5"/>
    <p:sldLayoutId id="2147484411" r:id="rId6"/>
    <p:sldLayoutId id="2147484412" r:id="rId7"/>
    <p:sldLayoutId id="2147484413" r:id="rId8"/>
    <p:sldLayoutId id="2147484414" r:id="rId9"/>
    <p:sldLayoutId id="2147484415" r:id="rId10"/>
    <p:sldLayoutId id="2147484416" r:id="rId11"/>
    <p:sldLayoutId id="2147484417" r:id="rId12"/>
    <p:sldLayoutId id="2147484418" r:id="rId13"/>
    <p:sldLayoutId id="2147484419" r:id="rId14"/>
    <p:sldLayoutId id="2147484420" r:id="rId15"/>
    <p:sldLayoutId id="214748442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4437112"/>
            <a:ext cx="7982704" cy="1752600"/>
          </a:xfrm>
        </p:spPr>
        <p:txBody>
          <a:bodyPr>
            <a:normAutofit/>
          </a:bodyPr>
          <a:lstStyle/>
          <a:p>
            <a:pPr algn="l"/>
            <a:r>
              <a:rPr lang="id-ID" sz="4400" dirty="0" smtClean="0">
                <a:solidFill>
                  <a:schemeClr val="tx1"/>
                </a:solidFill>
              </a:rPr>
              <a:t>Pertemuan </a:t>
            </a:r>
            <a:r>
              <a:rPr lang="id-ID" sz="4400" dirty="0" smtClean="0">
                <a:solidFill>
                  <a:schemeClr val="tx1"/>
                </a:solidFill>
              </a:rPr>
              <a:t>10 </a:t>
            </a:r>
            <a:r>
              <a:rPr lang="id-ID" sz="4400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id-ID" sz="4400" dirty="0" smtClean="0">
                <a:solidFill>
                  <a:schemeClr val="tx1"/>
                </a:solidFill>
              </a:rPr>
              <a:t>Akuntansi Biaya </a:t>
            </a:r>
            <a:r>
              <a:rPr lang="id-ID" sz="4400" dirty="0" smtClean="0">
                <a:solidFill>
                  <a:schemeClr val="tx1"/>
                </a:solidFill>
              </a:rPr>
              <a:t>Tenaga Kerja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726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1000125" y="274638"/>
            <a:ext cx="7934325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d-ID" b="1" dirty="0" smtClean="0">
                <a:solidFill>
                  <a:schemeClr val="tx1"/>
                </a:solidFill>
              </a:rPr>
              <a:t>Biaya Tenga Kerja dan cara penggolongannya</a:t>
            </a:r>
            <a:endParaRPr lang="en-US" b="1" dirty="0" smtClean="0">
              <a:solidFill>
                <a:schemeClr val="tx1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1000125" y="1285875"/>
            <a:ext cx="7934325" cy="5214938"/>
          </a:xfrm>
        </p:spPr>
        <p:txBody>
          <a:bodyPr>
            <a:normAutofit lnSpcReduction="10000"/>
          </a:bodyPr>
          <a:lstStyle/>
          <a:p>
            <a:pPr marL="0" indent="0" algn="just" eaLnBrk="1" hangingPunct="1">
              <a:buNone/>
              <a:defRPr/>
            </a:pPr>
            <a:r>
              <a:rPr lang="id-ID" sz="2800" dirty="0" smtClean="0"/>
              <a:t>Pengertian Biaya tenaga kerja dan cara Penggolongannya.</a:t>
            </a:r>
          </a:p>
          <a:p>
            <a:pPr marL="0" indent="0" algn="just">
              <a:buNone/>
              <a:defRPr/>
            </a:pPr>
            <a:r>
              <a:rPr lang="en-US" sz="2800" dirty="0" err="1"/>
              <a:t>Sebelum</a:t>
            </a:r>
            <a:r>
              <a:rPr lang="en-US" sz="2800" dirty="0"/>
              <a:t> </a:t>
            </a:r>
            <a:r>
              <a:rPr lang="en-US" sz="2800" dirty="0" err="1"/>
              <a:t>membahas</a:t>
            </a:r>
            <a:r>
              <a:rPr lang="en-US" sz="2800" dirty="0"/>
              <a:t> </a:t>
            </a:r>
            <a:r>
              <a:rPr lang="en-US" sz="2800" dirty="0" err="1"/>
              <a:t>akuntansi</a:t>
            </a:r>
            <a:r>
              <a:rPr lang="en-US" sz="2800" dirty="0"/>
              <a:t> </a:t>
            </a:r>
            <a:r>
              <a:rPr lang="en-US" sz="2800" dirty="0" err="1"/>
              <a:t>biaya</a:t>
            </a:r>
            <a:r>
              <a:rPr lang="en-US" sz="2800" dirty="0"/>
              <a:t> </a:t>
            </a:r>
            <a:r>
              <a:rPr lang="en-US" sz="2800" dirty="0" err="1"/>
              <a:t>tenaga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, </a:t>
            </a:r>
            <a:r>
              <a:rPr lang="en-US" sz="2800" dirty="0" err="1"/>
              <a:t>perlu</a:t>
            </a:r>
            <a:r>
              <a:rPr lang="en-US" sz="2800" dirty="0"/>
              <a:t> </a:t>
            </a:r>
            <a:r>
              <a:rPr lang="en-US" sz="2800" dirty="0" err="1"/>
              <a:t>dipahami</a:t>
            </a:r>
            <a:r>
              <a:rPr lang="en-US" sz="2800" dirty="0"/>
              <a:t> </a:t>
            </a:r>
            <a:r>
              <a:rPr lang="en-US" sz="2800" dirty="0" err="1"/>
              <a:t>batasan</a:t>
            </a:r>
            <a:r>
              <a:rPr lang="en-US" sz="2800" dirty="0"/>
              <a:t> </a:t>
            </a:r>
            <a:r>
              <a:rPr lang="en-US" sz="2800" dirty="0" err="1"/>
              <a:t>biaya</a:t>
            </a:r>
            <a:r>
              <a:rPr lang="en-US" sz="2800" dirty="0"/>
              <a:t> </a:t>
            </a:r>
            <a:r>
              <a:rPr lang="en-US" sz="2800" dirty="0" err="1"/>
              <a:t>tenaga</a:t>
            </a:r>
            <a:endParaRPr lang="en-US" sz="2800" dirty="0"/>
          </a:p>
          <a:p>
            <a:pPr marL="0" indent="0" algn="just">
              <a:buNone/>
              <a:defRPr/>
            </a:pP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berbagai</a:t>
            </a:r>
            <a:r>
              <a:rPr lang="en-US" sz="2800" dirty="0"/>
              <a:t> </a:t>
            </a:r>
            <a:r>
              <a:rPr lang="en-US" sz="2800" dirty="0" err="1"/>
              <a:t>cara</a:t>
            </a:r>
            <a:r>
              <a:rPr lang="en-US" sz="2800" dirty="0"/>
              <a:t> </a:t>
            </a:r>
            <a:r>
              <a:rPr lang="en-US" sz="2800" dirty="0" err="1"/>
              <a:t>penggolongannya</a:t>
            </a:r>
            <a:r>
              <a:rPr lang="en-US" sz="2800" dirty="0"/>
              <a:t>.</a:t>
            </a:r>
          </a:p>
          <a:p>
            <a:pPr marL="0" indent="0" algn="just">
              <a:buNone/>
              <a:defRPr/>
            </a:pPr>
            <a:r>
              <a:rPr lang="en-US" sz="2800" b="1" dirty="0" err="1"/>
              <a:t>Definisi</a:t>
            </a:r>
            <a:r>
              <a:rPr lang="en-US" sz="2800" b="1" dirty="0"/>
              <a:t> </a:t>
            </a:r>
            <a:r>
              <a:rPr lang="en-US" sz="2800" b="1" dirty="0" err="1"/>
              <a:t>Biaya</a:t>
            </a:r>
            <a:r>
              <a:rPr lang="en-US" sz="2800" b="1" dirty="0"/>
              <a:t> Tenaga </a:t>
            </a:r>
            <a:r>
              <a:rPr lang="en-US" sz="2800" b="1" dirty="0" err="1"/>
              <a:t>Kerja</a:t>
            </a:r>
            <a:endParaRPr lang="en-US" sz="2800" b="1" dirty="0"/>
          </a:p>
          <a:p>
            <a:pPr marL="0" indent="0" algn="just">
              <a:buNone/>
              <a:defRPr/>
            </a:pPr>
            <a:r>
              <a:rPr lang="en-US" sz="2800" dirty="0"/>
              <a:t>Tenaga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usaha</a:t>
            </a:r>
            <a:r>
              <a:rPr lang="en-US" sz="2800" dirty="0"/>
              <a:t> </a:t>
            </a:r>
            <a:r>
              <a:rPr lang="en-US" sz="2800" dirty="0" err="1"/>
              <a:t>fisik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mental yang </a:t>
            </a:r>
            <a:r>
              <a:rPr lang="en-US" sz="2800" dirty="0" err="1"/>
              <a:t>dikeluarkan</a:t>
            </a:r>
            <a:r>
              <a:rPr lang="en-US" sz="2800" dirty="0"/>
              <a:t> </a:t>
            </a:r>
            <a:r>
              <a:rPr lang="en-US" sz="2800" dirty="0" err="1"/>
              <a:t>karyawan</a:t>
            </a:r>
            <a:r>
              <a:rPr lang="en-US" sz="2800" dirty="0"/>
              <a:t> </a:t>
            </a:r>
            <a:r>
              <a:rPr lang="en-US" sz="2800" dirty="0" err="1" smtClean="0"/>
              <a:t>untuk</a:t>
            </a:r>
            <a:r>
              <a:rPr lang="id-ID" sz="2800" dirty="0" smtClean="0"/>
              <a:t> </a:t>
            </a:r>
            <a:r>
              <a:rPr lang="en-US" sz="2800" dirty="0" err="1" smtClean="0"/>
              <a:t>mengolah</a:t>
            </a:r>
            <a:r>
              <a:rPr lang="en-US" sz="2800" dirty="0" smtClean="0"/>
              <a:t> </a:t>
            </a:r>
            <a:r>
              <a:rPr lang="en-US" sz="2800" dirty="0" err="1"/>
              <a:t>produk</a:t>
            </a:r>
            <a:r>
              <a:rPr lang="en-US" sz="2800" dirty="0"/>
              <a:t>. </a:t>
            </a:r>
            <a:r>
              <a:rPr lang="en-US" sz="2800" dirty="0" err="1"/>
              <a:t>Biaya</a:t>
            </a:r>
            <a:r>
              <a:rPr lang="en-US" sz="2800" dirty="0"/>
              <a:t> </a:t>
            </a:r>
            <a:r>
              <a:rPr lang="en-US" sz="2800" dirty="0" err="1"/>
              <a:t>tenaga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harga</a:t>
            </a:r>
            <a:r>
              <a:rPr lang="en-US" sz="2800" dirty="0"/>
              <a:t> yang </a:t>
            </a:r>
            <a:r>
              <a:rPr lang="en-US" sz="2800" dirty="0" err="1"/>
              <a:t>dibebankan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 smtClean="0"/>
              <a:t>penggunaan</a:t>
            </a:r>
            <a:r>
              <a:rPr lang="id-ID" sz="2800" dirty="0" smtClean="0"/>
              <a:t> </a:t>
            </a:r>
            <a:r>
              <a:rPr lang="en-US" sz="2800" dirty="0" err="1" smtClean="0"/>
              <a:t>tenaga</a:t>
            </a:r>
            <a:r>
              <a:rPr lang="en-US" sz="2800" dirty="0" smtClean="0"/>
              <a:t>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404664"/>
            <a:ext cx="7706817" cy="5256583"/>
          </a:xfrm>
        </p:spPr>
        <p:txBody>
          <a:bodyPr/>
          <a:lstStyle/>
          <a:p>
            <a:pPr marL="0" indent="0">
              <a:buNone/>
            </a:pPr>
            <a:r>
              <a:rPr lang="id-ID" sz="2400" b="1" dirty="0"/>
              <a:t>Penggolongan Kegiatan dan Biaya Tenaga Kerja</a:t>
            </a:r>
          </a:p>
          <a:p>
            <a:pPr marL="0" indent="0">
              <a:buNone/>
            </a:pP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manufaktur</a:t>
            </a:r>
            <a:r>
              <a:rPr lang="en-US" sz="2400" dirty="0"/>
              <a:t> </a:t>
            </a:r>
            <a:r>
              <a:rPr lang="en-US" sz="2400" dirty="0" err="1"/>
              <a:t>penggolongan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tenaga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 err="1" smtClean="0"/>
              <a:t>Penggolongan</a:t>
            </a:r>
            <a:r>
              <a:rPr lang="en-US" sz="2400" dirty="0" smtClean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pokok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b. </a:t>
            </a:r>
            <a:r>
              <a:rPr lang="en-US" sz="2400" dirty="0" err="1"/>
              <a:t>Penggolongan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departemen-departemen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id-ID" sz="2400" dirty="0" smtClean="0"/>
              <a:t>c</a:t>
            </a:r>
            <a:r>
              <a:rPr lang="en-US" sz="2400" dirty="0" smtClean="0"/>
              <a:t>. </a:t>
            </a:r>
            <a:r>
              <a:rPr lang="en-US" sz="2400" dirty="0" err="1"/>
              <a:t>Penggolongan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jenis</a:t>
            </a:r>
            <a:r>
              <a:rPr lang="en-US" sz="2400" dirty="0"/>
              <a:t> </a:t>
            </a:r>
            <a:r>
              <a:rPr lang="en-US" sz="2400" dirty="0" err="1"/>
              <a:t>pekerjaannya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d. </a:t>
            </a:r>
            <a:r>
              <a:rPr lang="en-US" sz="2400" dirty="0" err="1"/>
              <a:t>Penggolongan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hubungannya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produk</a:t>
            </a:r>
            <a:r>
              <a:rPr lang="en-US" sz="2400" dirty="0"/>
              <a:t>.</a:t>
            </a: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575990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620688"/>
            <a:ext cx="7850833" cy="54206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1</a:t>
            </a:r>
            <a:r>
              <a:rPr lang="en-US" b="1" dirty="0"/>
              <a:t>. </a:t>
            </a:r>
            <a:r>
              <a:rPr lang="en-US" b="1" dirty="0" err="1"/>
              <a:t>Penentuan</a:t>
            </a:r>
            <a:r>
              <a:rPr lang="en-US" b="1" dirty="0"/>
              <a:t> </a:t>
            </a:r>
            <a:r>
              <a:rPr lang="en-US" b="1" dirty="0" err="1"/>
              <a:t>Harga</a:t>
            </a:r>
            <a:r>
              <a:rPr lang="en-US" b="1" dirty="0"/>
              <a:t> </a:t>
            </a:r>
            <a:r>
              <a:rPr lang="en-US" b="1" dirty="0" err="1"/>
              <a:t>Pokok</a:t>
            </a:r>
            <a:r>
              <a:rPr lang="en-US" b="1" dirty="0"/>
              <a:t> </a:t>
            </a:r>
            <a:r>
              <a:rPr lang="en-US" b="1" dirty="0" err="1" smtClean="0"/>
              <a:t>Pr</a:t>
            </a:r>
            <a:r>
              <a:rPr lang="id-ID" b="1" dirty="0" smtClean="0"/>
              <a:t>oduksi</a:t>
            </a:r>
            <a:endParaRPr lang="en-US" b="1" dirty="0"/>
          </a:p>
          <a:p>
            <a:pPr marL="0" indent="0">
              <a:buNone/>
            </a:pPr>
            <a:r>
              <a:rPr lang="en-US" dirty="0" err="1"/>
              <a:t>Penggolongan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. </a:t>
            </a:r>
            <a:r>
              <a:rPr lang="en-US" dirty="0" err="1"/>
              <a:t>Organisasi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manufaktur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: </a:t>
            </a:r>
            <a:r>
              <a:rPr lang="en-US" dirty="0" err="1"/>
              <a:t>produksi</a:t>
            </a:r>
            <a:r>
              <a:rPr lang="en-US" dirty="0"/>
              <a:t>, </a:t>
            </a:r>
            <a:r>
              <a:rPr lang="en-US" dirty="0" err="1"/>
              <a:t>pemasaran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.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penggolongan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pembedaan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tenaga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pabrik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nonpabrik</a:t>
            </a:r>
            <a:r>
              <a:rPr lang="en-US" dirty="0"/>
              <a:t>.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membedakan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nonpabrik</a:t>
            </a:r>
            <a:r>
              <a:rPr lang="en-US" dirty="0"/>
              <a:t>, yang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, </a:t>
            </a:r>
            <a:r>
              <a:rPr lang="en-US" dirty="0" err="1"/>
              <a:t>melainkan</a:t>
            </a:r>
            <a:r>
              <a:rPr lang="en-US" dirty="0"/>
              <a:t> </a:t>
            </a:r>
            <a:r>
              <a:rPr lang="en-US" dirty="0" err="1"/>
              <a:t>merupakan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manufaktur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digolongkan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: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,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, </a:t>
            </a:r>
            <a:r>
              <a:rPr lang="en-US" dirty="0" err="1"/>
              <a:t>dan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&amp; </a:t>
            </a:r>
            <a:r>
              <a:rPr lang="en-US" dirty="0" err="1"/>
              <a:t>umum</a:t>
            </a:r>
            <a:r>
              <a:rPr lang="en-US" dirty="0"/>
              <a:t>.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biaya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tiap</a:t>
            </a:r>
            <a:r>
              <a:rPr lang="en-US" dirty="0"/>
              <a:t> </a:t>
            </a:r>
            <a:r>
              <a:rPr lang="en-US" dirty="0" err="1"/>
              <a:t>golongan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 err="1"/>
              <a:t>Gaji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pabrik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pabrik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Upah</a:t>
            </a:r>
            <a:r>
              <a:rPr lang="en-US" dirty="0"/>
              <a:t> </a:t>
            </a:r>
            <a:r>
              <a:rPr lang="en-US" dirty="0" err="1"/>
              <a:t>lembur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pabrik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Upah</a:t>
            </a:r>
            <a:r>
              <a:rPr lang="en-US" dirty="0"/>
              <a:t> </a:t>
            </a:r>
            <a:r>
              <a:rPr lang="en-US" dirty="0" err="1"/>
              <a:t>mandor</a:t>
            </a:r>
            <a:r>
              <a:rPr lang="en-US" dirty="0"/>
              <a:t> </a:t>
            </a:r>
            <a:r>
              <a:rPr lang="en-US" dirty="0" err="1"/>
              <a:t>pabrik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Gaji</a:t>
            </a:r>
            <a:r>
              <a:rPr lang="en-US" dirty="0"/>
              <a:t>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 smtClean="0"/>
              <a:t>pabrik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296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476672"/>
            <a:ext cx="8138865" cy="55646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Penggolongan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departemen-departemen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departemen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kertas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departemen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 err="1"/>
              <a:t>Bagian</a:t>
            </a:r>
            <a:r>
              <a:rPr lang="en-US" dirty="0"/>
              <a:t> pulp,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kertas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bagan</a:t>
            </a:r>
            <a:r>
              <a:rPr lang="en-US" dirty="0"/>
              <a:t> </a:t>
            </a:r>
            <a:r>
              <a:rPr lang="en-US" dirty="0" err="1"/>
              <a:t>penyempurnaan</a:t>
            </a:r>
            <a:r>
              <a:rPr lang="en-US" dirty="0"/>
              <a:t>. </a:t>
            </a:r>
            <a:endParaRPr lang="id-ID" dirty="0" smtClean="0"/>
          </a:p>
          <a:p>
            <a:pPr marL="0" indent="0">
              <a:buNone/>
            </a:pP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id-ID" dirty="0" smtClean="0"/>
              <a:t> </a:t>
            </a:r>
            <a:r>
              <a:rPr lang="en-US" dirty="0" err="1" smtClean="0"/>
              <a:t>departemen</a:t>
            </a:r>
            <a:r>
              <a:rPr lang="en-US" dirty="0" smtClean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digolongkan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bagian-bagian</a:t>
            </a:r>
            <a:r>
              <a:rPr lang="en-US" dirty="0"/>
              <a:t> </a:t>
            </a:r>
            <a:r>
              <a:rPr lang="en-US" dirty="0" smtClean="0"/>
              <a:t>yang</a:t>
            </a:r>
            <a:r>
              <a:rPr lang="id-ID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endParaRPr lang="id-ID" dirty="0" smtClean="0"/>
          </a:p>
          <a:p>
            <a:pPr marL="0" indent="0">
              <a:buNone/>
            </a:pPr>
            <a:r>
              <a:rPr lang="en-US" dirty="0" smtClean="0"/>
              <a:t>Tenaga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bekerja</a:t>
            </a:r>
            <a:r>
              <a:rPr lang="en-US" dirty="0"/>
              <a:t> di </a:t>
            </a:r>
            <a:r>
              <a:rPr lang="en-US" dirty="0" err="1" smtClean="0"/>
              <a:t>departemen-departemen</a:t>
            </a:r>
            <a:r>
              <a:rPr lang="id-ID" dirty="0" smtClean="0"/>
              <a:t> </a:t>
            </a:r>
            <a:r>
              <a:rPr lang="en-US" dirty="0" err="1" smtClean="0"/>
              <a:t>Dibentuk</a:t>
            </a:r>
            <a:r>
              <a:rPr lang="id-ID" dirty="0" smtClean="0"/>
              <a:t> </a:t>
            </a:r>
            <a:r>
              <a:rPr lang="en-US" dirty="0" err="1" smtClean="0"/>
              <a:t>nonproduksi</a:t>
            </a:r>
            <a:r>
              <a:rPr lang="en-US" dirty="0" smtClean="0"/>
              <a:t> </a:t>
            </a:r>
            <a:r>
              <a:rPr lang="en-US" dirty="0" err="1"/>
              <a:t>digolongkan</a:t>
            </a:r>
            <a:r>
              <a:rPr lang="en-US" dirty="0"/>
              <a:t> pula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departemen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di </a:t>
            </a:r>
            <a:r>
              <a:rPr lang="en-US" dirty="0" err="1"/>
              <a:t>departemen-departemen</a:t>
            </a:r>
            <a:r>
              <a:rPr lang="en-US" dirty="0"/>
              <a:t> </a:t>
            </a:r>
            <a:r>
              <a:rPr lang="en-US" dirty="0" err="1"/>
              <a:t>nonproduksi</a:t>
            </a:r>
            <a:r>
              <a:rPr lang="en-US" dirty="0"/>
              <a:t> </a:t>
            </a:r>
            <a:r>
              <a:rPr lang="en-US" dirty="0" err="1" smtClean="0"/>
              <a:t>dapat</a:t>
            </a:r>
            <a:r>
              <a:rPr lang="id-ID" dirty="0" smtClean="0"/>
              <a:t> </a:t>
            </a:r>
            <a:r>
              <a:rPr lang="en-US" dirty="0" err="1" smtClean="0"/>
              <a:t>digolongkan</a:t>
            </a:r>
            <a:r>
              <a:rPr lang="en-US" dirty="0" smtClean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,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 smtClean="0"/>
              <a:t>bagian</a:t>
            </a:r>
            <a:r>
              <a:rPr lang="id-ID" dirty="0" smtClean="0"/>
              <a:t> </a:t>
            </a:r>
            <a:r>
              <a:rPr lang="en-US" dirty="0" err="1" smtClean="0"/>
              <a:t>personalia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lain </a:t>
            </a:r>
            <a:r>
              <a:rPr lang="en-US" dirty="0" err="1"/>
              <a:t>sebagainya</a:t>
            </a:r>
            <a:r>
              <a:rPr lang="en-US" dirty="0"/>
              <a:t>. </a:t>
            </a:r>
            <a:r>
              <a:rPr lang="en-US" dirty="0" err="1"/>
              <a:t>Penggolongan</a:t>
            </a:r>
            <a:r>
              <a:rPr lang="en-US" dirty="0"/>
              <a:t> </a:t>
            </a:r>
            <a:r>
              <a:rPr lang="en-US" dirty="0" err="1"/>
              <a:t>semacam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lebih</a:t>
            </a:r>
            <a:r>
              <a:rPr lang="id-ID" dirty="0" smtClean="0"/>
              <a:t> </a:t>
            </a:r>
            <a:r>
              <a:rPr lang="en-US" dirty="0" err="1" smtClean="0"/>
              <a:t>memudahkan</a:t>
            </a:r>
            <a:r>
              <a:rPr lang="en-US" dirty="0" smtClean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tiap</a:t>
            </a:r>
            <a:r>
              <a:rPr lang="en-US" dirty="0"/>
              <a:t> </a:t>
            </a:r>
            <a:r>
              <a:rPr lang="en-US" dirty="0" err="1" smtClean="0"/>
              <a:t>departemen</a:t>
            </a:r>
            <a:r>
              <a:rPr lang="id-ID" dirty="0" smtClean="0"/>
              <a:t> </a:t>
            </a:r>
            <a:r>
              <a:rPr lang="en-US" dirty="0" smtClean="0"/>
              <a:t>yang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.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departemen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 </a:t>
            </a:r>
            <a:r>
              <a:rPr lang="en-US" dirty="0" err="1" smtClean="0"/>
              <a:t>bertanggung</a:t>
            </a:r>
            <a:r>
              <a:rPr lang="id-ID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id-ID" dirty="0" smtClean="0"/>
              <a:t> </a:t>
            </a:r>
            <a:r>
              <a:rPr lang="en-US" dirty="0" err="1" smtClean="0"/>
              <a:t>departemennya</a:t>
            </a:r>
            <a:r>
              <a:rPr lang="en-US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4248502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548680"/>
            <a:ext cx="7922842" cy="54926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Penggolongan</a:t>
            </a:r>
            <a:r>
              <a:rPr lang="en-US" dirty="0" smtClean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pekerjaannya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departemen</a:t>
            </a:r>
            <a:r>
              <a:rPr lang="en-US" dirty="0"/>
              <a:t>,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 smtClean="0"/>
              <a:t>kerja</a:t>
            </a:r>
            <a:r>
              <a:rPr lang="id-ID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digolongkan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pekerjaannya</a:t>
            </a:r>
            <a:r>
              <a:rPr lang="en-US" dirty="0"/>
              <a:t>.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 smtClean="0"/>
              <a:t>departemen</a:t>
            </a:r>
            <a:r>
              <a:rPr lang="id-ID" dirty="0" smtClean="0"/>
              <a:t> </a:t>
            </a:r>
            <a:r>
              <a:rPr lang="en-US" dirty="0" err="1" smtClean="0"/>
              <a:t>produksi</a:t>
            </a:r>
            <a:r>
              <a:rPr lang="en-US" dirty="0"/>
              <a:t>,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digolongkan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operator, </a:t>
            </a:r>
            <a:r>
              <a:rPr lang="en-US" dirty="0" err="1"/>
              <a:t>mandor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penyelia</a:t>
            </a:r>
            <a:r>
              <a:rPr lang="id-ID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superintendant</a:t>
            </a:r>
            <a:r>
              <a:rPr lang="en-US" dirty="0"/>
              <a:t>). </a:t>
            </a:r>
            <a:endParaRPr lang="id-ID" dirty="0" smtClean="0"/>
          </a:p>
          <a:p>
            <a:pPr marL="0" indent="0">
              <a:buNone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digolongkan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: </a:t>
            </a:r>
            <a:r>
              <a:rPr lang="en-US" dirty="0" err="1" smtClean="0"/>
              <a:t>upah</a:t>
            </a:r>
            <a:r>
              <a:rPr lang="id-ID" dirty="0" smtClean="0"/>
              <a:t> </a:t>
            </a:r>
            <a:r>
              <a:rPr lang="en-US" dirty="0" smtClean="0"/>
              <a:t>operator</a:t>
            </a:r>
            <a:r>
              <a:rPr lang="en-US" dirty="0"/>
              <a:t>, </a:t>
            </a:r>
            <a:r>
              <a:rPr lang="en-US" dirty="0" err="1"/>
              <a:t>upah</a:t>
            </a:r>
            <a:r>
              <a:rPr lang="en-US" dirty="0"/>
              <a:t> </a:t>
            </a:r>
            <a:r>
              <a:rPr lang="en-US" dirty="0" err="1"/>
              <a:t>mandor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upah</a:t>
            </a:r>
            <a:r>
              <a:rPr lang="en-US" dirty="0"/>
              <a:t> </a:t>
            </a:r>
            <a:r>
              <a:rPr lang="en-US" dirty="0" err="1"/>
              <a:t>penyelia</a:t>
            </a:r>
            <a:r>
              <a:rPr lang="en-US" dirty="0"/>
              <a:t>. </a:t>
            </a:r>
            <a:r>
              <a:rPr lang="en-US" dirty="0" err="1"/>
              <a:t>Penggolongan</a:t>
            </a:r>
            <a:r>
              <a:rPr lang="en-US" dirty="0"/>
              <a:t> </a:t>
            </a:r>
            <a:r>
              <a:rPr lang="en-US" dirty="0" err="1" smtClean="0"/>
              <a:t>biaya</a:t>
            </a:r>
            <a:r>
              <a:rPr lang="id-ID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 smtClean="0"/>
              <a:t>semacam</a:t>
            </a:r>
            <a:r>
              <a:rPr lang="id-ID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 smtClean="0"/>
              <a:t>penetapan</a:t>
            </a:r>
            <a:r>
              <a:rPr lang="id-ID" dirty="0" smtClean="0"/>
              <a:t> </a:t>
            </a:r>
            <a:r>
              <a:rPr lang="en-US" dirty="0" err="1" smtClean="0"/>
              <a:t>deferensiasi</a:t>
            </a:r>
            <a:r>
              <a:rPr lang="en-US" dirty="0" smtClean="0"/>
              <a:t> </a:t>
            </a:r>
            <a:r>
              <a:rPr lang="en-US" dirty="0" err="1"/>
              <a:t>upah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 smtClean="0"/>
              <a:t>.</a:t>
            </a:r>
            <a:endParaRPr lang="id-ID" dirty="0" smtClean="0"/>
          </a:p>
          <a:p>
            <a:pPr marL="0" indent="0">
              <a:buNone/>
            </a:pP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golongan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: (1) </a:t>
            </a:r>
            <a:r>
              <a:rPr lang="en-US" dirty="0" err="1"/>
              <a:t>gaji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id-ID" dirty="0" smtClean="0"/>
              <a:t> </a:t>
            </a:r>
            <a:r>
              <a:rPr lang="en-US" dirty="0" err="1" smtClean="0"/>
              <a:t>upah</a:t>
            </a:r>
            <a:r>
              <a:rPr lang="en-US" dirty="0" smtClean="0"/>
              <a:t> </a:t>
            </a:r>
            <a:r>
              <a:rPr lang="en-US" dirty="0" err="1"/>
              <a:t>reguler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gaji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upah</a:t>
            </a:r>
            <a:r>
              <a:rPr lang="en-US" dirty="0"/>
              <a:t> </a:t>
            </a:r>
            <a:r>
              <a:rPr lang="en-US" dirty="0" err="1" smtClean="0"/>
              <a:t>bruto</a:t>
            </a:r>
            <a:r>
              <a:rPr lang="id-ID" dirty="0" smtClean="0"/>
              <a:t> </a:t>
            </a:r>
            <a:r>
              <a:rPr lang="en-US" dirty="0" err="1" smtClean="0"/>
              <a:t>dikurangi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potongan-potongan</a:t>
            </a:r>
            <a:r>
              <a:rPr lang="id-ID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tua</a:t>
            </a:r>
            <a:r>
              <a:rPr lang="en-US" dirty="0"/>
              <a:t>; </a:t>
            </a:r>
            <a:endParaRPr lang="id-ID" dirty="0" smtClean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2) </a:t>
            </a:r>
            <a:r>
              <a:rPr lang="en-US" dirty="0" err="1"/>
              <a:t>premi</a:t>
            </a:r>
            <a:r>
              <a:rPr lang="en-US" dirty="0"/>
              <a:t> </a:t>
            </a:r>
            <a:r>
              <a:rPr lang="en-US" dirty="0" err="1"/>
              <a:t>lembur</a:t>
            </a:r>
            <a:r>
              <a:rPr lang="en-US" dirty="0"/>
              <a:t>; </a:t>
            </a:r>
            <a:endParaRPr lang="id-ID" dirty="0" smtClean="0"/>
          </a:p>
          <a:p>
            <a:pPr marL="0" indent="0">
              <a:buNone/>
            </a:pPr>
            <a:r>
              <a:rPr lang="en-US" dirty="0" smtClean="0"/>
              <a:t>(3)</a:t>
            </a:r>
            <a:r>
              <a:rPr lang="id-ID" dirty="0" smtClean="0"/>
              <a:t> </a:t>
            </a:r>
            <a:r>
              <a:rPr lang="en-US" dirty="0" err="1" smtClean="0"/>
              <a:t>biaya-biaya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(labor related costs).</a:t>
            </a:r>
          </a:p>
        </p:txBody>
      </p:sp>
    </p:spTree>
    <p:extLst>
      <p:ext uri="{BB962C8B-B14F-4D97-AF65-F5344CB8AC3E}">
        <p14:creationId xmlns:p14="http://schemas.microsoft.com/office/powerpoint/2010/main" val="1601106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404664"/>
            <a:ext cx="7778825" cy="563669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hubungannya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gaji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upah</a:t>
            </a:r>
            <a:r>
              <a:rPr lang="en-US" dirty="0"/>
              <a:t>,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insenf</a:t>
            </a:r>
            <a:r>
              <a:rPr lang="en-US" dirty="0"/>
              <a:t> </a:t>
            </a:r>
            <a:r>
              <a:rPr lang="en-US" dirty="0" err="1"/>
              <a:t>kepada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karyawan</a:t>
            </a:r>
            <a:r>
              <a:rPr lang="en-US" dirty="0"/>
              <a:t> agar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. </a:t>
            </a:r>
            <a:r>
              <a:rPr lang="en-US" dirty="0" err="1"/>
              <a:t>Insentif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 err="1"/>
              <a:t>hasil</a:t>
            </a:r>
            <a:r>
              <a:rPr lang="en-US" dirty="0"/>
              <a:t> yang </a:t>
            </a:r>
            <a:r>
              <a:rPr lang="en-US" dirty="0" err="1"/>
              <a:t>diproduksi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kombinasi</a:t>
            </a:r>
            <a:r>
              <a:rPr lang="en-US" dirty="0"/>
              <a:t> di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keduanya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Ada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 smtClean="0"/>
              <a:t>insentif</a:t>
            </a:r>
            <a:r>
              <a:rPr lang="id-ID" dirty="0" smtClean="0"/>
              <a:t> ;</a:t>
            </a:r>
            <a:endParaRPr lang="en-US" dirty="0"/>
          </a:p>
          <a:p>
            <a:pPr marL="0" indent="0">
              <a:buNone/>
            </a:pPr>
            <a:r>
              <a:rPr lang="id-ID" dirty="0" smtClean="0"/>
              <a:t>a. </a:t>
            </a:r>
            <a:r>
              <a:rPr lang="en-US" dirty="0" err="1" smtClean="0"/>
              <a:t>Insentif</a:t>
            </a:r>
            <a:r>
              <a:rPr lang="en-US" dirty="0" smtClean="0"/>
              <a:t> </a:t>
            </a:r>
            <a:r>
              <a:rPr lang="en-US" dirty="0" err="1"/>
              <a:t>Satum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Jam Minimum (</a:t>
            </a:r>
            <a:r>
              <a:rPr lang="en-US" i="1" dirty="0"/>
              <a:t>Straight Pick with a </a:t>
            </a:r>
            <a:r>
              <a:rPr lang="en-US" i="1" dirty="0" err="1"/>
              <a:t>Gerunted</a:t>
            </a:r>
            <a:r>
              <a:rPr lang="en-US" i="1" dirty="0"/>
              <a:t> </a:t>
            </a:r>
            <a:r>
              <a:rPr lang="en-US" i="1" dirty="0" err="1"/>
              <a:t>Hearly</a:t>
            </a:r>
            <a:endParaRPr lang="en-US" i="1" dirty="0"/>
          </a:p>
          <a:p>
            <a:pPr marL="0" indent="0">
              <a:buNone/>
            </a:pPr>
            <a:r>
              <a:rPr lang="en-US" i="1" dirty="0" err="1"/>
              <a:t>Mi</a:t>
            </a:r>
            <a:r>
              <a:rPr lang="en-US" i="1" dirty="0"/>
              <a:t> Plan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/>
              <a:t>b. Taylor differential piece </a:t>
            </a:r>
            <a:r>
              <a:rPr lang="en-US" dirty="0" err="1"/>
              <a:t>rute</a:t>
            </a:r>
            <a:r>
              <a:rPr lang="en-US" dirty="0"/>
              <a:t> plan.</a:t>
            </a:r>
          </a:p>
          <a:p>
            <a:pPr marL="0" indent="0">
              <a:buNone/>
            </a:pPr>
            <a:r>
              <a:rPr lang="en-US" dirty="0" err="1" smtClean="0"/>
              <a:t>Insentif</a:t>
            </a:r>
            <a:r>
              <a:rPr lang="en-US" dirty="0" smtClean="0"/>
              <a:t> </a:t>
            </a:r>
            <a:r>
              <a:rPr lang="en-US" dirty="0" err="1"/>
              <a:t>saruan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jam minimum (</a:t>
            </a:r>
            <a:r>
              <a:rPr lang="en-US" i="1" dirty="0"/>
              <a:t>straight piecework with a </a:t>
            </a:r>
            <a:r>
              <a:rPr lang="en-US" i="1" dirty="0" err="1"/>
              <a:t>guaranted</a:t>
            </a:r>
            <a:endParaRPr lang="en-US" i="1" dirty="0"/>
          </a:p>
          <a:p>
            <a:pPr marL="0" indent="0">
              <a:buNone/>
            </a:pPr>
            <a:r>
              <a:rPr lang="en-US" i="1" dirty="0"/>
              <a:t>hourly minimum plan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dibayar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tarif</a:t>
            </a:r>
            <a:r>
              <a:rPr lang="en-US" dirty="0"/>
              <a:t> per-jam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keluaran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(output) </a:t>
            </a:r>
            <a:r>
              <a:rPr lang="en-US" dirty="0" err="1"/>
              <a:t>standar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yang </a:t>
            </a:r>
            <a:r>
              <a:rPr lang="en-US" dirty="0" err="1"/>
              <a:t>melebihi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upah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kelebihan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keluaran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kali </a:t>
            </a:r>
            <a:r>
              <a:rPr lang="en-US" dirty="0" err="1"/>
              <a:t>tarif</a:t>
            </a:r>
            <a:r>
              <a:rPr lang="en-US" dirty="0"/>
              <a:t> </a:t>
            </a:r>
            <a:r>
              <a:rPr lang="en-US" dirty="0" err="1"/>
              <a:t>upah</a:t>
            </a:r>
            <a:r>
              <a:rPr lang="en-US" dirty="0"/>
              <a:t> per </a:t>
            </a:r>
            <a:r>
              <a:rPr lang="en-US" dirty="0" err="1"/>
              <a:t>satuan</a:t>
            </a:r>
            <a:r>
              <a:rPr lang="en-US" dirty="0"/>
              <a:t>. </a:t>
            </a:r>
            <a:r>
              <a:rPr lang="en-US" dirty="0" err="1"/>
              <a:t>Tarif</a:t>
            </a:r>
            <a:r>
              <a:rPr lang="en-US" dirty="0"/>
              <a:t> </a:t>
            </a:r>
            <a:r>
              <a:rPr lang="en-US" dirty="0" err="1"/>
              <a:t>upah</a:t>
            </a:r>
            <a:r>
              <a:rPr lang="en-US" dirty="0"/>
              <a:t> per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dihitung</a:t>
            </a:r>
            <a:r>
              <a:rPr lang="en-US" dirty="0"/>
              <a:t> </a:t>
            </a:r>
            <a:r>
              <a:rPr lang="en-US" dirty="0" err="1"/>
              <a:t>dengan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membagi</a:t>
            </a:r>
            <a:r>
              <a:rPr lang="en-US" dirty="0"/>
              <a:t> </a:t>
            </a:r>
            <a:r>
              <a:rPr lang="en-US" dirty="0" err="1"/>
              <a:t>upah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per jam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</a:t>
            </a:r>
            <a:r>
              <a:rPr lang="en-US" dirty="0" err="1"/>
              <a:t>keluaran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per jam.</a:t>
            </a:r>
          </a:p>
        </p:txBody>
      </p:sp>
    </p:spTree>
    <p:extLst>
      <p:ext uri="{BB962C8B-B14F-4D97-AF65-F5344CB8AC3E}">
        <p14:creationId xmlns:p14="http://schemas.microsoft.com/office/powerpoint/2010/main" val="1137190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620688"/>
            <a:ext cx="7706817" cy="54206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BIAYA-BIAYA YANG BERHUBUNGAN DENGAN TENAGA KERJA</a:t>
            </a:r>
          </a:p>
          <a:p>
            <a:pPr marL="0" indent="0">
              <a:buNone/>
            </a:pPr>
            <a:r>
              <a:rPr lang="en-US" dirty="0"/>
              <a:t>(LABOR RELATED COSTS)</a:t>
            </a:r>
          </a:p>
          <a:p>
            <a:pPr marL="0" indent="0">
              <a:buNone/>
            </a:pPr>
            <a:r>
              <a:rPr lang="en-US" dirty="0"/>
              <a:t>Setup time</a:t>
            </a:r>
          </a:p>
          <a:p>
            <a:pPr marL="0" indent="0">
              <a:buNone/>
            </a:pPr>
            <a:r>
              <a:rPr lang="en-US" dirty="0" err="1"/>
              <a:t>Seringkali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pabrik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memis</a:t>
            </a:r>
            <a:r>
              <a:rPr lang="id-ID" dirty="0" smtClean="0"/>
              <a:t>ahkan </a:t>
            </a:r>
            <a:r>
              <a:rPr lang="en-US" dirty="0" err="1" smtClean="0"/>
              <a:t>produksi</a:t>
            </a:r>
            <a:r>
              <a:rPr lang="en-US" dirty="0"/>
              <a:t>. </a:t>
            </a:r>
            <a:r>
              <a:rPr lang="en-US" dirty="0" err="1"/>
              <a:t>Biaya-biaya</a:t>
            </a:r>
            <a:r>
              <a:rPr lang="en-US" dirty="0"/>
              <a:t> yang </a:t>
            </a:r>
            <a:r>
              <a:rPr lang="en-US" dirty="0" err="1"/>
              <a:t>dikeluarkan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memulai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 smtClean="0"/>
              <a:t>pem</a:t>
            </a:r>
            <a:r>
              <a:rPr lang="id-ID" dirty="0" smtClean="0"/>
              <a:t>ula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produksi</a:t>
            </a:r>
            <a:r>
              <a:rPr lang="en-US" dirty="0"/>
              <a:t> (set up costs).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pemula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pabrik</a:t>
            </a:r>
            <a:r>
              <a:rPr lang="en-US" dirty="0"/>
              <a:t> </a:t>
            </a:r>
            <a:r>
              <a:rPr lang="en-US" dirty="0" smtClean="0"/>
              <a:t>a</a:t>
            </a:r>
            <a:r>
              <a:rPr lang="id-ID" dirty="0" smtClean="0"/>
              <a:t>t</a:t>
            </a:r>
            <a:r>
              <a:rPr lang="en-US" dirty="0" smtClean="0"/>
              <a:t>au proses</a:t>
            </a:r>
            <a:r>
              <a:rPr lang="id-ID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/>
              <a:t>dijalankan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dibuka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diperkenalkan</a:t>
            </a:r>
            <a:r>
              <a:rPr lang="en-US" dirty="0"/>
              <a:t>. </a:t>
            </a:r>
            <a:r>
              <a:rPr lang="en-US" dirty="0" smtClean="0"/>
              <a:t>B</a:t>
            </a:r>
            <a:r>
              <a:rPr lang="id-ID" dirty="0" smtClean="0"/>
              <a:t>iaya </a:t>
            </a:r>
            <a:r>
              <a:rPr lang="en-US" dirty="0" err="1" smtClean="0"/>
              <a:t>pemula</a:t>
            </a:r>
            <a:r>
              <a:rPr lang="en-US" dirty="0" smtClean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pengeluaran-pengeluaran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rancang</a:t>
            </a:r>
            <a:r>
              <a:rPr lang="en-US" dirty="0"/>
              <a:t> </a:t>
            </a:r>
            <a:r>
              <a:rPr lang="en-US" dirty="0" err="1" smtClean="0"/>
              <a:t>ba</a:t>
            </a:r>
            <a:r>
              <a:rPr lang="id-ID" dirty="0" smtClean="0"/>
              <a:t>ngun.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mesin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peralatan</a:t>
            </a:r>
            <a:r>
              <a:rPr lang="en-US" dirty="0"/>
              <a:t>, </a:t>
            </a:r>
            <a:r>
              <a:rPr lang="en-US" dirty="0" err="1"/>
              <a:t>latihan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kerugian-kerugian</a:t>
            </a:r>
            <a:r>
              <a:rPr lang="id-ID" dirty="0" smtClean="0"/>
              <a:t> yang </a:t>
            </a:r>
            <a:r>
              <a:rPr lang="en-US" dirty="0" err="1" smtClean="0"/>
              <a:t>timbul</a:t>
            </a:r>
            <a:r>
              <a:rPr lang="en-US" dirty="0" smtClean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Ada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perlakuan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pemula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: </a:t>
            </a:r>
            <a:endParaRPr lang="id-ID" dirty="0" smtClean="0"/>
          </a:p>
          <a:p>
            <a:pPr>
              <a:buAutoNum type="arabicPeriod"/>
            </a:pPr>
            <a:r>
              <a:rPr lang="id-ID" dirty="0" smtClean="0"/>
              <a:t>Dimasukkan dalam kelompok biaya tenaga kerja langsung</a:t>
            </a:r>
          </a:p>
          <a:p>
            <a:pPr>
              <a:buAutoNum type="arabicPeriod"/>
            </a:pPr>
            <a:r>
              <a:rPr lang="id-ID" dirty="0" smtClean="0"/>
              <a:t>Dimasukkan sebagai unsur biaya overhead pabrik</a:t>
            </a:r>
          </a:p>
          <a:p>
            <a:pPr>
              <a:buAutoNum type="arabicPeriod"/>
            </a:pPr>
            <a:r>
              <a:rPr lang="id-ID" dirty="0" smtClean="0"/>
              <a:t>Dibebankan kepada pesanan yang bersangkutan.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69467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2861</TotalTime>
  <Words>801</Words>
  <Application>Microsoft Office PowerPoint</Application>
  <PresentationFormat>On-screen Show (4:3)</PresentationFormat>
  <Paragraphs>67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Facet</vt:lpstr>
      <vt:lpstr>PowerPoint Presentation</vt:lpstr>
      <vt:lpstr>Biaya Tenga Kerja dan cara penggolongannya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BIAYA OVERHEAD PABRIK</dc:title>
  <dc:creator>surisman</dc:creator>
  <cp:lastModifiedBy>Yusdianto(yusdianto@lxintl.co.kr)</cp:lastModifiedBy>
  <cp:revision>158</cp:revision>
  <dcterms:created xsi:type="dcterms:W3CDTF">2015-10-04T04:12:09Z</dcterms:created>
  <dcterms:modified xsi:type="dcterms:W3CDTF">2022-11-26T06:33:01Z</dcterms:modified>
</cp:coreProperties>
</file>